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Raleway"/>
      <p:regular r:id="rId18"/>
      <p:bold r:id="rId19"/>
      <p:italic r:id="rId20"/>
      <p:boldItalic r:id="rId21"/>
    </p:embeddedFont>
    <p:embeddedFont>
      <p:font typeface="Lato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aleway-italic.fntdata"/><Relationship Id="rId22" Type="http://schemas.openxmlformats.org/officeDocument/2006/relationships/font" Target="fonts/Lato-regular.fntdata"/><Relationship Id="rId21" Type="http://schemas.openxmlformats.org/officeDocument/2006/relationships/font" Target="fonts/Raleway-boldItalic.fntdata"/><Relationship Id="rId24" Type="http://schemas.openxmlformats.org/officeDocument/2006/relationships/font" Target="fonts/Lato-italic.fntdata"/><Relationship Id="rId23" Type="http://schemas.openxmlformats.org/officeDocument/2006/relationships/font" Target="fonts/La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La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Raleway-bold.fntdata"/><Relationship Id="rId18" Type="http://schemas.openxmlformats.org/officeDocument/2006/relationships/font" Target="fonts/Ralewa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6d9e67c308_1_5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6d9e67c308_1_5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6d9e67c308_1_3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6d9e67c308_1_3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6d9e67c308_1_3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6d9e67c308_1_3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6d9e67c308_1_3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6d9e67c308_1_3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d9e67c308_1_3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d9e67c308_1_3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6d9e67c308_1_3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6d9e67c308_1_3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6d9e67c308_1_3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6d9e67c308_1_3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6d9e67c308_1_5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6d9e67c308_1_5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6d9e67c308_1_5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6d9e67c308_1_5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6d9e67c308_1_5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6d9e67c308_1_5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6d9e67c308_1_5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6d9e67c308_1_5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1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3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" name="Google Shape;25;p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7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8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9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pooledfund.org/Details/Study/613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Surrogate Measures of Safety Subcommittee ANB20(3)</a:t>
            </a:r>
            <a:endParaRPr/>
          </a:p>
        </p:txBody>
      </p:sp>
      <p:sp>
        <p:nvSpPr>
          <p:cNvPr id="73" name="Google Shape;73;p13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99th TRB Annual Meeting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2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RID Reduced Datasets</a:t>
            </a:r>
            <a:endParaRPr/>
          </a:p>
        </p:txBody>
      </p:sp>
      <p:sp>
        <p:nvSpPr>
          <p:cNvPr id="129" name="Google Shape;129;p22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11 reduced datasets developed: AADT, Intersection Width, Intersection Crashes, Curves, Curve Crashes, Homogeneous Segments, Speed Limit, Lanes, Divided/Undivided Segments, Roadway Attributes for All Crashes, Comprehensive LRS for all States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600"/>
              <a:t>Additional four will be developed by end of 2021: Link-Based Crashes, Update Link Road Attributes, Relating Opposite Direction on Divided Highways, ARNOLD (“All Roads Network Of Linear referenced Data”, required by MAP-legislation as RID LRS layer)</a:t>
            </a:r>
            <a:endParaRPr sz="1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3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Activities</a:t>
            </a:r>
            <a:endParaRPr/>
          </a:p>
        </p:txBody>
      </p:sp>
      <p:sp>
        <p:nvSpPr>
          <p:cNvPr id="135" name="Google Shape;135;p23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New research directions, research needs statements and session/workshop ideas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Website, wiki, surveys and dissemination activities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Recent and upcoming books and chapters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Coming conferences, meetings, research opportunities</a:t>
            </a:r>
            <a:endParaRPr/>
          </a:p>
        </p:txBody>
      </p:sp>
      <p:sp>
        <p:nvSpPr>
          <p:cNvPr id="141" name="Google Shape;141;p2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6th International Symposium on Highway Geometric Design, Amsterdam - The Netherlands, 28 June - 1 July 2020, featuring the Urban Streets Symposium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ICTCT extra workshop in Accra, 2-3 April 2020, and regular workshop in Berlin, 22-23 October 2020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Opening</a:t>
            </a:r>
            <a:endParaRPr/>
          </a:p>
        </p:txBody>
      </p:sp>
      <p:sp>
        <p:nvSpPr>
          <p:cNvPr id="79" name="Google Shape;79;p1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Introduction of participants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Discussion and approval of the 2019 meeting minutes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Updates from other TRB groups and International Associations</a:t>
            </a:r>
            <a:endParaRPr/>
          </a:p>
        </p:txBody>
      </p:sp>
      <p:sp>
        <p:nvSpPr>
          <p:cNvPr id="85" name="Google Shape;85;p15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Transportation Safety Management (ANB10)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Geometric Design (AFB10)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Highway Safety Performance (ANB25)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Joint Subcommittee on Speed and Safety ANB20(5)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Future Directions in Safety Analysis ANB20(1)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International Co-operation on Theories and Concepts in Traffic Safety (ICTCT) - Aliaksei Laureshyn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SAE committee on Surrogate Measures of Safety - Aliaksei Laureshyn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Synthesis of Papers Related to SMoS</a:t>
            </a:r>
            <a:endParaRPr/>
          </a:p>
        </p:txBody>
      </p:sp>
      <p:sp>
        <p:nvSpPr>
          <p:cNvPr id="91" name="Google Shape;91;p16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25 papers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4</a:t>
            </a:r>
            <a:r>
              <a:rPr lang="en"/>
              <a:t> main topics: Intersections and interchanges  (9), pedestrians and non-motorized users (7), real-time safety analysis (4) and safety tool development (6)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Measures: traffic conflicts, TTC and PET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Data: video, simulation, vehicle/user trajectories, naturalistic driving data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Analysis: statistical regression, machine learning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Thanks to </a:t>
            </a:r>
            <a:r>
              <a:rPr b="1" lang="en"/>
              <a:t>Bismarck Ledezma-Navarro</a:t>
            </a:r>
            <a:endParaRPr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Research updates and presentations</a:t>
            </a:r>
            <a:endParaRPr/>
          </a:p>
        </p:txBody>
      </p:sp>
      <p:sp>
        <p:nvSpPr>
          <p:cNvPr id="97" name="Google Shape;97;p17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</a:t>
            </a:r>
            <a:r>
              <a:rPr lang="en"/>
              <a:t>pdates for the various FHWA-sponsored SHRP2 NDS and RID projects, Carol Tan (absent)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SSAM: Are we there yet?, Li Zhang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Indiana research on traffic conflicts method, Andrew Tarko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Surrogate Measures of Safety with a focus on Vulnerable Road users: An exploration of theory, practice, exposure and validity, Carl Johnsson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6900" y="1595775"/>
            <a:ext cx="5266024" cy="3072625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8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FHWA-sponsored SHRP2 NDS and RID projects</a:t>
            </a:r>
            <a:endParaRPr/>
          </a:p>
        </p:txBody>
      </p:sp>
      <p:sp>
        <p:nvSpPr>
          <p:cNvPr id="104" name="Google Shape;104;p18"/>
          <p:cNvSpPr txBox="1"/>
          <p:nvPr>
            <p:ph idx="1" type="body"/>
          </p:nvPr>
        </p:nvSpPr>
        <p:spPr>
          <a:xfrm>
            <a:off x="6073907" y="1595775"/>
            <a:ext cx="29949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FHWA BAA (Broad Agency Announcements): sponsored directly from FHWA to the researchers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Phase 2 is the full research study, last phase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9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FHWA/AASHTO IAP</a:t>
            </a:r>
            <a:endParaRPr/>
          </a:p>
        </p:txBody>
      </p:sp>
      <p:sp>
        <p:nvSpPr>
          <p:cNvPr id="110" name="Google Shape;110;p19"/>
          <p:cNvSpPr txBox="1"/>
          <p:nvPr>
            <p:ph idx="1" type="body"/>
          </p:nvPr>
        </p:nvSpPr>
        <p:spPr>
          <a:xfrm>
            <a:off x="5303505" y="1595775"/>
            <a:ext cx="36228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FHWA/AASHTO IAP (Implementation Assistance Program): more complicated funding structure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FHWA funds given to AASHTO to sponsor State DOT research; Phase 2 was full research project; Phase 3 is actual implementation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1" name="Google Shape;11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1230" y="1595775"/>
            <a:ext cx="4862269" cy="2359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0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SHRP 2 Naturalistic Driving Study</a:t>
            </a:r>
            <a:endParaRPr/>
          </a:p>
        </p:txBody>
      </p:sp>
      <p:sp>
        <p:nvSpPr>
          <p:cNvPr id="117" name="Google Shape;117;p20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SHRP 2 Naturalistic Driving Study Pooled Fund: Advancing Implementable Solutions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https://www.pooledfund.org/Details/Study/613</a:t>
            </a:r>
            <a:r>
              <a:rPr lang="en"/>
              <a:t> managed under the Transportation Pooled Fund Program, is sponsoring new research using data from the second SHRP 2 NDS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research will address priority topics in the areas of Highway Safety, Operations, and Planning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SHRP 2 Naturalistic Driving Study</a:t>
            </a:r>
            <a:endParaRPr/>
          </a:p>
        </p:txBody>
      </p:sp>
      <p:sp>
        <p:nvSpPr>
          <p:cNvPr id="123" name="Google Shape;123;p2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25 projects proposed ($8 million), only </a:t>
            </a:r>
            <a:r>
              <a:rPr lang="en" sz="1400"/>
              <a:t>6 projects were funded</a:t>
            </a:r>
            <a:r>
              <a:rPr lang="en" sz="1400"/>
              <a:t> ($2.1 million)</a:t>
            </a:r>
            <a:endParaRPr sz="1400"/>
          </a:p>
          <a:p>
            <a:pPr indent="-311150" lvl="1" marL="914400" rtl="0" algn="l">
              <a:spcBef>
                <a:spcPts val="160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Verification and Calibration of Microscopic Traffic Simulation using Driver Behavior and Car Following Metrics for Freeway Segments 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Validation of Performance-Based Design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Investigating How Multimodal Environments Affect Multitasking Driving Behaviors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Developing Speed Crash Modification Factors (CMFs) using SHRP 2 data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Incorporating the Impacts of Driver Distraction into Highway Design and Traffic Engineering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Freeway Guide Sign Performance at Complex Interchanges: Reducing Information Overload</a:t>
            </a:r>
            <a:endParaRPr sz="13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