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5143500" cx="9144000"/>
  <p:notesSz cx="6858000" cy="9144000"/>
  <p:embeddedFontLst>
    <p:embeddedFont>
      <p:font typeface="Raleway"/>
      <p:regular r:id="rId25"/>
      <p:bold r:id="rId26"/>
      <p:italic r:id="rId27"/>
      <p:boldItalic r:id="rId28"/>
    </p:embeddedFont>
    <p:embeddedFont>
      <p:font typeface="Lato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BBF36D2-CDD2-418B-90D1-10215AD93DC4}">
  <a:tblStyle styleId="{2BBF36D2-CDD2-418B-90D1-10215AD93DC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Raleway-bold.fntdata"/><Relationship Id="rId25" Type="http://schemas.openxmlformats.org/officeDocument/2006/relationships/font" Target="fonts/Raleway-regular.fntdata"/><Relationship Id="rId28" Type="http://schemas.openxmlformats.org/officeDocument/2006/relationships/font" Target="fonts/Raleway-boldItalic.fntdata"/><Relationship Id="rId27" Type="http://schemas.openxmlformats.org/officeDocument/2006/relationships/font" Target="fonts/Raleway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Lato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Lato-italic.fntdata"/><Relationship Id="rId30" Type="http://schemas.openxmlformats.org/officeDocument/2006/relationships/font" Target="fonts/Lato-bold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schemas.openxmlformats.org/officeDocument/2006/relationships/font" Target="fonts/Lato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abef8948eb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abef8948eb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abef8948eb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abef8948eb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abef8948eb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abef8948eb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Workshops: Analyzing the effectiveness of safety treatments from surrogate measures data.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Call: USDOT funding for Safety Data Initiative Program focused on advancing state of practice.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Topics (Hong):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·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>
                <a:solidFill>
                  <a:schemeClr val="dk1"/>
                </a:solidFill>
              </a:rPr>
              <a:t>Adopting surrogate same measures in evaluating AVs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·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>
                <a:solidFill>
                  <a:schemeClr val="dk1"/>
                </a:solidFill>
              </a:rPr>
              <a:t>Vulnerable road users safety evaluation with the use of SSMs (focusing on cyclists, e-scooters, etc.)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·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>
                <a:solidFill>
                  <a:schemeClr val="dk1"/>
                </a:solidFill>
              </a:rPr>
              <a:t>Integrating SSMs and crash facts for more robust evaluation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·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>
                <a:solidFill>
                  <a:schemeClr val="dk1"/>
                </a:solidFill>
              </a:rPr>
              <a:t>Incorporating SSMs in HSM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abef8948eb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abef8948eb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abef8948eb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abef8948eb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abef8948eb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abef8948eb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abef8948eb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abef8948eb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abef8948eb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abef8948eb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d9e67c308_1_3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d9e67c308_1_3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bef8948eb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bef8948eb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d9e67c308_1_3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d9e67c308_1_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Introduce yourself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Discuss how this unusual meeting is going, how long you have attended TRB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d9e67c308_1_3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d9e67c308_1_3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d9e67c308_1_3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d9e67c308_1_3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Bus Driving Events as Surrogate Safety Measures for Pedestrian and Bicycle Based on GPS Trajectory Data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Cyclist Behaviour Towards Stop Signs. A Before-After Study on Stop-Controlled Intersections Using Video Trajectory and Surrogate Methods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Predicting crash risk in real-time using vehicle trajectory and Surrogate Safety Measures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Study of Automated Shuttle Interactions in City Traffic Using Surrogate Measures of Safety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Evaluating Safety Performance of the Offset Diamond Interchange Design using VISSIM and Surrogate Safety Assessment Model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Video-based Network-wide Surrogate Safety Analysis to Support a Proactive Network Screening Using Connected Cameras: Case Study in the City of Bellevue (WA) United States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d9e67c308_1_3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d9e67c308_1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d9e67c308_1_3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d9e67c308_1_3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bf293784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abf293784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https://docs.google.com/presentation/d/1amFYwyjB7vtgXp0SvndKsJ1kyxkyalFWoTMGwj623hw/edit?usp=sharing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bef8948eb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abef8948eb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ishgd2020.org/" TargetMode="External"/><Relationship Id="rId4" Type="http://schemas.openxmlformats.org/officeDocument/2006/relationships/hyperlink" Target="https://www.urbanstreet.info/6th-urban-street-symposium/" TargetMode="External"/><Relationship Id="rId5" Type="http://schemas.openxmlformats.org/officeDocument/2006/relationships/hyperlink" Target="https://www.ictct.net/" TargetMode="External"/><Relationship Id="rId6" Type="http://schemas.openxmlformats.org/officeDocument/2006/relationships/hyperlink" Target="https://www.nrso.ntua.gr/rss2021/" TargetMode="External"/><Relationship Id="rId7" Type="http://schemas.openxmlformats.org/officeDocument/2006/relationships/hyperlink" Target="https://www.ite.org/membership/sandboxcompetition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ites.google.com/site/surrogatesafety/mailing-list-sign-up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menti.com/usento1nnw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Surrogate Measures of Safety Subcommittee ACS20(3)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100</a:t>
            </a:r>
            <a:r>
              <a:rPr lang="en"/>
              <a:t>th TRB Annual Meeting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Workspace for brainstorm</a:t>
            </a:r>
            <a:endParaRPr/>
          </a:p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-Need for validation studies, particularly if surrogates can predict severe crashes, SHRP2 data may be useful.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-Can automated vehicles pick up surrogates? Are these data accessible to researchers?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-Research into alternate validation methods.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</a:t>
            </a:r>
            <a:endParaRPr/>
          </a:p>
        </p:txBody>
      </p:sp>
      <p:sp>
        <p:nvSpPr>
          <p:cNvPr id="144" name="Google Shape;144;p2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45" name="Google Shape;145;p22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Reality check: What is needed is tools and methods state and local traffic safety engineers can use to do their job of monitoring the safety of the road.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Until we find a way to do this all we discuss here are great for research but not feasible in practice.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Workspace for brainstorm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53" name="Google Shape;153;p23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2</a:t>
            </a:r>
            <a:endParaRPr/>
          </a:p>
        </p:txBody>
      </p:sp>
      <p:sp>
        <p:nvSpPr>
          <p:cNvPr id="159" name="Google Shape;159;p2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topics would you like to learn about in a webinar or at the annual meeting?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topic would you like to present?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workshop or call would attract new and interesting research?</a:t>
            </a:r>
            <a:endParaRPr/>
          </a:p>
        </p:txBody>
      </p:sp>
      <p:sp>
        <p:nvSpPr>
          <p:cNvPr id="160" name="Google Shape;160;p2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61" name="Google Shape;161;p24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Webinars, workshops, and calls for papers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Workspace for brainstorm</a:t>
            </a:r>
            <a:endParaRPr/>
          </a:p>
        </p:txBody>
      </p:sp>
      <p:sp>
        <p:nvSpPr>
          <p:cNvPr id="167" name="Google Shape;167;p2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Research funding	 idea: requesting the USDOT to allocate funds through safety data initiatives, etc, to advance the state of the practice (Franz). </a:t>
            </a:r>
            <a:r>
              <a:rPr lang="en" sz="1800">
                <a:solidFill>
                  <a:schemeClr val="lt1"/>
                </a:solidFill>
              </a:rPr>
              <a:t>?</a:t>
            </a:r>
            <a:endParaRPr/>
          </a:p>
        </p:txBody>
      </p:sp>
      <p:sp>
        <p:nvSpPr>
          <p:cNvPr id="168" name="Google Shape;168;p2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69" name="Google Shape;169;p2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Workshop Idea: Webinar on NCHRP Estimating the effectiveness of safety treatments in from surrogate measures (Bhagwant)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Workspace for brainstorm</a:t>
            </a:r>
            <a:endParaRPr/>
          </a:p>
        </p:txBody>
      </p:sp>
      <p:sp>
        <p:nvSpPr>
          <p:cNvPr id="175" name="Google Shape;175;p26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77" name="Google Shape;177;p26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7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3</a:t>
            </a:r>
            <a:endParaRPr/>
          </a:p>
        </p:txBody>
      </p:sp>
      <p:sp>
        <p:nvSpPr>
          <p:cNvPr id="183" name="Google Shape;183;p2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Who should hear about SMoS?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Who should be convinced that SMoS are provide complementary or alternative ways to evaluate safety?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can the subcommittee be more active during the year?</a:t>
            </a:r>
            <a:endParaRPr/>
          </a:p>
        </p:txBody>
      </p:sp>
      <p:sp>
        <p:nvSpPr>
          <p:cNvPr id="184" name="Google Shape;184;p2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85" name="Google Shape;185;p27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Outreach and dissemination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directions for subcommittee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Workspace for brainstorm</a:t>
            </a:r>
            <a:endParaRPr/>
          </a:p>
        </p:txBody>
      </p:sp>
      <p:sp>
        <p:nvSpPr>
          <p:cNvPr id="191" name="Google Shape;191;p28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 consortium in SAE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Gap in research: standardization of methods, what is reliable?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Dissemination: overlapping subcommittees</a:t>
            </a:r>
            <a:endParaRPr/>
          </a:p>
        </p:txBody>
      </p:sp>
      <p:sp>
        <p:nvSpPr>
          <p:cNvPr id="192" name="Google Shape;192;p2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93" name="Google Shape;193;p28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Practitioner perspective: relationship between SMoS and crashes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Different companies: AMA has a proprietary engine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Workspace for brainstorm</a:t>
            </a:r>
            <a:endParaRPr/>
          </a:p>
        </p:txBody>
      </p:sp>
      <p:sp>
        <p:nvSpPr>
          <p:cNvPr id="199" name="Google Shape;199;p29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201" name="Google Shape;201;p29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Coming Conferences, Meetings, Research Opportunities</a:t>
            </a:r>
            <a:endParaRPr/>
          </a:p>
        </p:txBody>
      </p:sp>
      <p:sp>
        <p:nvSpPr>
          <p:cNvPr id="207" name="Google Shape;207;p3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6th </a:t>
            </a:r>
            <a:r>
              <a:rPr lang="en" u="sng">
                <a:solidFill>
                  <a:schemeClr val="hlink"/>
                </a:solidFill>
                <a:hlinkClick r:id="rId3"/>
              </a:rPr>
              <a:t>International Symposium on Highway Geometric Design</a:t>
            </a:r>
            <a:r>
              <a:rPr lang="en"/>
              <a:t>, Amsterdam, The Netherlands, 23-26 June 2021 (rescheduled), featuring the </a:t>
            </a:r>
            <a:r>
              <a:rPr lang="en" u="sng">
                <a:solidFill>
                  <a:schemeClr val="hlink"/>
                </a:solidFill>
                <a:hlinkClick r:id="rId4"/>
              </a:rPr>
              <a:t>Urban Streets Symposium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ICTCT</a:t>
            </a:r>
            <a:r>
              <a:rPr lang="en"/>
              <a:t> extra workshop in Accra, Ghana, rescheduled to 2021, and regular workshop in Berlin, Germany, 28-29 October 2021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8th Road Safety and Simulation Conference</a:t>
            </a:r>
            <a:r>
              <a:rPr lang="en"/>
              <a:t>, Athens, Greece, 22-24 September 2021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7"/>
              </a:rPr>
              <a:t>ITE Vision Zero Sandbox Competition 2021</a:t>
            </a:r>
            <a:endParaRPr/>
          </a:p>
        </p:txBody>
      </p:sp>
      <p:sp>
        <p:nvSpPr>
          <p:cNvPr id="208" name="Google Shape;208;p3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Opening remarks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Introduction of participants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Discussion and approval of the 2020 meeting minutes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Updates from liaisons with other TRB groups and International Associations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Surrogate measures at the 100th TRB Annual Meeting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Research updates and presentations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Brainstorming in breakout sessions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Coming conferences, meetings, research opportunities and other matters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Adjourn</a:t>
            </a:r>
            <a:endParaRPr/>
          </a:p>
        </p:txBody>
      </p:sp>
      <p:sp>
        <p:nvSpPr>
          <p:cNvPr id="80" name="Google Shape;80;p1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Opening</a:t>
            </a:r>
            <a:endParaRPr/>
          </a:p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Merging of ANB20 and ANB25 into ACS20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Introduction of participants in breakout rooms (5 min)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Discussion and approval of the 2020 meeting minutes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← Attendance sheet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Sign-up on our website to be on the mailing list: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https://sites.google.com/site/surrogatesafety/mailing-list-sign-up</a:t>
            </a:r>
            <a:r>
              <a:rPr lang="en"/>
              <a:t> </a:t>
            </a:r>
            <a:endParaRPr/>
          </a:p>
        </p:txBody>
      </p:sp>
      <p:pic>
        <p:nvPicPr>
          <p:cNvPr id="87" name="Google Shape;8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4950" y="1359825"/>
            <a:ext cx="2105312" cy="261760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294875" y="3977425"/>
            <a:ext cx="21054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(thanks to Derek Troyer)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Updates from Other TRB Groups and International Associations</a:t>
            </a:r>
            <a:endParaRPr/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Transportation Safety Management Systems (ACS10)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Performance Effects of Geometric Design (AKD10)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Subcommittee on Safety Analytical Methods (ACS20(1)) - Xiao Qin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 TRB committees?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International Co-operation on Theories and Concepts in Traffic Safety (ICTCT) - Aliaksei Laureshyn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SAE committee on Surrogate Measures of Safety - Aliaksei Laureshyn</a:t>
            </a:r>
            <a:endParaRPr/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SMoS at the 2021 Meeting</a:t>
            </a:r>
            <a:endParaRPr/>
          </a:p>
        </p:txBody>
      </p:sp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23 submitted papers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7 poster sessions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~ 11 papers in session 1202 Safety Performance and Analysis, Act 2: Surrogates, Conflicts, and Other Safety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Also applied to bicycles, buses, AVs</a:t>
            </a:r>
            <a:endParaRPr/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Updates and Presentations</a:t>
            </a:r>
            <a:endParaRPr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Indiana research on traffic conflicts, Andrew Tarko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Traffic simulation for surrogate measures of safety: collaboration with SimSub, Christopher Melson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Update on network wide safety assessment in the City of Bellevue, Franz Loewenherz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NCHRP 17-86: Estimating Effectiveness of Safety Treatments in the Absence of Crash Data, Bhagwant Persaud</a:t>
            </a:r>
            <a:endParaRPr/>
          </a:p>
        </p:txBody>
      </p:sp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Brainstorming in Breakout Groups</a:t>
            </a:r>
            <a:endParaRPr/>
          </a:p>
        </p:txBody>
      </p:sp>
      <p:sp>
        <p:nvSpPr>
          <p:cNvPr id="116" name="Google Shape;116;p1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research directions, research needs statements and session/workshop ideas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Website, wiki, surveys and dissemination activities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Short poll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https://www.menti.com/usento1nnw</a:t>
            </a:r>
            <a:r>
              <a:rPr lang="en"/>
              <a:t> </a:t>
            </a:r>
            <a:endParaRPr/>
          </a:p>
        </p:txBody>
      </p:sp>
      <p:sp>
        <p:nvSpPr>
          <p:cNvPr id="117" name="Google Shape;117;p1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8" name="Google Shape;118;p19"/>
          <p:cNvSpPr txBox="1"/>
          <p:nvPr/>
        </p:nvSpPr>
        <p:spPr>
          <a:xfrm>
            <a:off x="2926650" y="2683000"/>
            <a:ext cx="4371000" cy="5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9078" y="3016053"/>
            <a:ext cx="1504375" cy="150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9"/>
          <p:cNvSpPr txBox="1"/>
          <p:nvPr/>
        </p:nvSpPr>
        <p:spPr>
          <a:xfrm>
            <a:off x="3429000" y="2245350"/>
            <a:ext cx="4131900" cy="4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Brainstorming in Breakout Groups</a:t>
            </a:r>
            <a:endParaRPr/>
          </a:p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research directions, research needs statements and session/workshop ideas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Website, wiki, surveys and dissemination activities</a:t>
            </a:r>
            <a:endParaRPr/>
          </a:p>
        </p:txBody>
      </p:sp>
      <p:graphicFrame>
        <p:nvGraphicFramePr>
          <p:cNvPr id="127" name="Google Shape;127;p20"/>
          <p:cNvGraphicFramePr/>
          <p:nvPr/>
        </p:nvGraphicFramePr>
        <p:xfrm>
          <a:off x="2400250" y="2729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{2BBF36D2-CDD2-418B-90D1-10215AD93DC4}</a:tableStyleId>
              </a:tblPr>
              <a:tblGrid>
                <a:gridCol w="2107200"/>
                <a:gridCol w="2107200"/>
                <a:gridCol w="21072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Group 1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Group 2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Group3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New research directions, research need statements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Webinars, workshops, and calls for papers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Outreach and dissemination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New directions for subcommittee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Start on slide 9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Start on slide 12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Start on slide 15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9" name="Google Shape;129;p20"/>
          <p:cNvSpPr txBox="1"/>
          <p:nvPr/>
        </p:nvSpPr>
        <p:spPr>
          <a:xfrm>
            <a:off x="193550" y="2729975"/>
            <a:ext cx="2053200" cy="1805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Choose a rapporteur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Use slides for note taking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Report to everyone at the end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1</a:t>
            </a:r>
            <a:endParaRPr/>
          </a:p>
        </p:txBody>
      </p:sp>
      <p:sp>
        <p:nvSpPr>
          <p:cNvPr id="135" name="Google Shape;135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SMoS are not a new method, but is not uniformly accepted nor commonly used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methods, new data sources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Validation studies?</a:t>
            </a:r>
            <a:endParaRPr/>
          </a:p>
        </p:txBody>
      </p:sp>
      <p:sp>
        <p:nvSpPr>
          <p:cNvPr id="136" name="Google Shape;136;p2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37" name="Google Shape;137;p21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research directions, research need statements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